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4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0138-0027-4621-B731-5509C91B6428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6ABB-A4CB-449D-AF73-8EC12E80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54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0138-0027-4621-B731-5509C91B6428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6ABB-A4CB-449D-AF73-8EC12E80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66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0138-0027-4621-B731-5509C91B6428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6ABB-A4CB-449D-AF73-8EC12E80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11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0138-0027-4621-B731-5509C91B6428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6ABB-A4CB-449D-AF73-8EC12E80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9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0138-0027-4621-B731-5509C91B6428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6ABB-A4CB-449D-AF73-8EC12E80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7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0138-0027-4621-B731-5509C91B6428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6ABB-A4CB-449D-AF73-8EC12E80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57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0138-0027-4621-B731-5509C91B6428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6ABB-A4CB-449D-AF73-8EC12E80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0138-0027-4621-B731-5509C91B6428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6ABB-A4CB-449D-AF73-8EC12E80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40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0138-0027-4621-B731-5509C91B6428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6ABB-A4CB-449D-AF73-8EC12E80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3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0138-0027-4621-B731-5509C91B6428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6ABB-A4CB-449D-AF73-8EC12E80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3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0138-0027-4621-B731-5509C91B6428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6ABB-A4CB-449D-AF73-8EC12E80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47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10138-0027-4621-B731-5509C91B6428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D6ABB-A4CB-449D-AF73-8EC12E80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66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3882453" y="126595"/>
            <a:ext cx="5441429" cy="1477328"/>
          </a:xfrm>
          <a:prstGeom prst="rect">
            <a:avLst/>
          </a:prstGeom>
          <a:solidFill>
            <a:schemeClr val="lt1"/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Bernard MT Condensed" panose="02050806060905020404" pitchFamily="18" charset="0"/>
              </a:rPr>
              <a:t>TEDEN  OTROKA  PRI  PINGVINIH,  ŽOGICAH  IN  ČMRLJIH</a:t>
            </a:r>
          </a:p>
          <a:p>
            <a:pPr algn="ctr"/>
            <a:r>
              <a:rPr lang="en-US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Bernard MT Condensed" panose="02050806060905020404" pitchFamily="18" charset="0"/>
              </a:rPr>
              <a:t>2. – 6. </a:t>
            </a:r>
            <a:r>
              <a:rPr lang="en-US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Bernard MT Condensed" panose="02050806060905020404" pitchFamily="18" charset="0"/>
              </a:rPr>
              <a:t>oktober</a:t>
            </a:r>
            <a:r>
              <a:rPr lang="en-US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Bernard MT Condensed" panose="02050806060905020404" pitchFamily="18" charset="0"/>
              </a:rPr>
              <a:t> 2023</a:t>
            </a:r>
          </a:p>
          <a:p>
            <a:endParaRPr lang="en-US" dirty="0" smtClean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Bernard MT Condensed" panose="02050806060905020404" pitchFamily="18" charset="0"/>
            </a:endParaRPr>
          </a:p>
          <a:p>
            <a:pPr algn="ctr"/>
            <a:r>
              <a:rPr lang="en-US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Bernard MT Condensed" panose="02050806060905020404" pitchFamily="18" charset="0"/>
              </a:rPr>
              <a:t>ZAKAJI  IN  ZATOJI  RADOVEDNOSTI</a:t>
            </a:r>
          </a:p>
          <a:p>
            <a:pPr algn="ctr"/>
            <a:r>
              <a:rPr lang="en-US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Bernard MT Condensed" panose="02050806060905020404" pitchFamily="18" charset="0"/>
              </a:rPr>
              <a:t>Opazujemo</a:t>
            </a:r>
            <a:r>
              <a:rPr lang="en-US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Bernard MT Condensed" panose="02050806060905020404" pitchFamily="18" charset="0"/>
              </a:rPr>
              <a:t> in </a:t>
            </a:r>
            <a:r>
              <a:rPr lang="en-US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Bernard MT Condensed" panose="02050806060905020404" pitchFamily="18" charset="0"/>
              </a:rPr>
              <a:t>raziskujemo</a:t>
            </a:r>
            <a:r>
              <a:rPr lang="en-US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Bernard MT Condensed" panose="02050806060905020404" pitchFamily="18" charset="0"/>
              </a:rPr>
              <a:t>, </a:t>
            </a:r>
            <a:r>
              <a:rPr lang="en-US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Bernard MT Condensed" panose="02050806060905020404" pitchFamily="18" charset="0"/>
              </a:rPr>
              <a:t>ugotavljamo</a:t>
            </a:r>
            <a:r>
              <a:rPr lang="en-US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Bernard MT Condensed" panose="02050806060905020404" pitchFamily="18" charset="0"/>
              </a:rPr>
              <a:t> in </a:t>
            </a:r>
            <a:r>
              <a:rPr lang="en-US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Bernard MT Condensed" panose="02050806060905020404" pitchFamily="18" charset="0"/>
              </a:rPr>
              <a:t>sklepamo</a:t>
            </a:r>
            <a:endParaRPr lang="en-US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Bernard MT Condensed" panose="02050806060905020404" pitchFamily="18" charset="0"/>
            </a:endParaRPr>
          </a:p>
        </p:txBody>
      </p:sp>
      <p:sp>
        <p:nvSpPr>
          <p:cNvPr id="9" name="Pravokotnik 8"/>
          <p:cNvSpPr/>
          <p:nvPr/>
        </p:nvSpPr>
        <p:spPr>
          <a:xfrm rot="19975785">
            <a:off x="7375429" y="1063367"/>
            <a:ext cx="50666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50000"/>
                  </a:schemeClr>
                </a:solidFill>
              </a:rPr>
              <a:t>DEŽ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igramo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se “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deževne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”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bibarije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poslušamo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pripevamo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gibamo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se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ob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pesmi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Dežek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ustvarjamo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z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gibom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ob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pesmi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Dežek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dežek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pojdi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stran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(A.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Kolman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), </a:t>
            </a:r>
          </a:p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izdelujemo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male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instrumente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in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igramo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nanje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sodelujemo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pri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izvedbi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fizikalnega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poizkusa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;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Pravokotnik 9"/>
          <p:cNvSpPr/>
          <p:nvPr/>
        </p:nvSpPr>
        <p:spPr>
          <a:xfrm rot="1640601">
            <a:off x="337842" y="3917243"/>
            <a:ext cx="53914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MAVRICA</a:t>
            </a:r>
          </a:p>
          <a:p>
            <a:r>
              <a:rPr lang="en-US" b="1" dirty="0">
                <a:solidFill>
                  <a:schemeClr val="tx2"/>
                </a:solidFill>
              </a:rPr>
              <a:t>- </a:t>
            </a:r>
            <a:r>
              <a:rPr lang="en-US" b="1" dirty="0" err="1">
                <a:solidFill>
                  <a:schemeClr val="tx2"/>
                </a:solidFill>
              </a:rPr>
              <a:t>poslušamo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zgodbo</a:t>
            </a:r>
            <a:r>
              <a:rPr lang="en-US" b="1" dirty="0">
                <a:solidFill>
                  <a:schemeClr val="tx2"/>
                </a:solidFill>
              </a:rPr>
              <a:t> o </a:t>
            </a:r>
            <a:r>
              <a:rPr lang="en-US" b="1" dirty="0" err="1">
                <a:solidFill>
                  <a:schemeClr val="tx2"/>
                </a:solidFill>
              </a:rPr>
              <a:t>mavrici</a:t>
            </a:r>
            <a:r>
              <a:rPr lang="en-US" b="1" dirty="0">
                <a:solidFill>
                  <a:schemeClr val="tx2"/>
                </a:solidFill>
              </a:rPr>
              <a:t>,</a:t>
            </a:r>
          </a:p>
          <a:p>
            <a:r>
              <a:rPr lang="en-US" b="1" dirty="0">
                <a:solidFill>
                  <a:schemeClr val="tx2"/>
                </a:solidFill>
              </a:rPr>
              <a:t>- </a:t>
            </a:r>
            <a:r>
              <a:rPr lang="en-US" b="1" dirty="0" err="1">
                <a:solidFill>
                  <a:schemeClr val="tx2"/>
                </a:solidFill>
              </a:rPr>
              <a:t>likovno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ustvarjamo</a:t>
            </a:r>
            <a:r>
              <a:rPr lang="en-US" b="1" dirty="0">
                <a:solidFill>
                  <a:schemeClr val="tx2"/>
                </a:solidFill>
              </a:rPr>
              <a:t> z </a:t>
            </a:r>
            <a:r>
              <a:rPr lang="en-US" b="1" dirty="0" err="1">
                <a:solidFill>
                  <a:schemeClr val="tx2"/>
                </a:solidFill>
              </a:rPr>
              <a:t>mokrimi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barvami</a:t>
            </a:r>
            <a:r>
              <a:rPr lang="en-US" b="1" dirty="0">
                <a:solidFill>
                  <a:schemeClr val="tx2"/>
                </a:solidFill>
              </a:rPr>
              <a:t>,</a:t>
            </a:r>
          </a:p>
          <a:p>
            <a:r>
              <a:rPr lang="en-US" b="1" dirty="0">
                <a:solidFill>
                  <a:schemeClr val="tx2"/>
                </a:solidFill>
              </a:rPr>
              <a:t>- </a:t>
            </a:r>
            <a:r>
              <a:rPr lang="en-US" b="1" dirty="0" err="1">
                <a:solidFill>
                  <a:schemeClr val="tx2"/>
                </a:solidFill>
              </a:rPr>
              <a:t>prepoznavamo</a:t>
            </a:r>
            <a:r>
              <a:rPr lang="en-US" b="1" dirty="0">
                <a:solidFill>
                  <a:schemeClr val="tx2"/>
                </a:solidFill>
              </a:rPr>
              <a:t> in </a:t>
            </a:r>
            <a:r>
              <a:rPr lang="en-US" b="1" dirty="0" err="1">
                <a:solidFill>
                  <a:schemeClr val="tx2"/>
                </a:solidFill>
              </a:rPr>
              <a:t>poimenujemo</a:t>
            </a:r>
            <a:r>
              <a:rPr lang="en-US" b="1" dirty="0">
                <a:solidFill>
                  <a:schemeClr val="tx2"/>
                </a:solidFill>
              </a:rPr>
              <a:t> “</a:t>
            </a:r>
            <a:r>
              <a:rPr lang="en-US" b="1" dirty="0" err="1">
                <a:solidFill>
                  <a:schemeClr val="tx2"/>
                </a:solidFill>
              </a:rPr>
              <a:t>mavrične</a:t>
            </a:r>
            <a:r>
              <a:rPr lang="en-US" b="1" dirty="0">
                <a:solidFill>
                  <a:schemeClr val="tx2"/>
                </a:solidFill>
              </a:rPr>
              <a:t>” </a:t>
            </a:r>
            <a:r>
              <a:rPr lang="en-US" b="1" dirty="0" err="1">
                <a:solidFill>
                  <a:schemeClr val="tx2"/>
                </a:solidFill>
              </a:rPr>
              <a:t>barve</a:t>
            </a:r>
            <a:r>
              <a:rPr lang="en-US" b="1" dirty="0">
                <a:solidFill>
                  <a:schemeClr val="tx2"/>
                </a:solidFill>
              </a:rPr>
              <a:t>,</a:t>
            </a:r>
          </a:p>
          <a:p>
            <a:r>
              <a:rPr lang="en-US" b="1" dirty="0">
                <a:solidFill>
                  <a:schemeClr val="tx2"/>
                </a:solidFill>
              </a:rPr>
              <a:t>- </a:t>
            </a:r>
            <a:r>
              <a:rPr lang="en-US" b="1" dirty="0" err="1">
                <a:solidFill>
                  <a:schemeClr val="tx2"/>
                </a:solidFill>
              </a:rPr>
              <a:t>sodelujemo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pri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izvedbi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fizikalna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poizkusa</a:t>
            </a:r>
            <a:r>
              <a:rPr lang="en-US" b="1" dirty="0">
                <a:solidFill>
                  <a:schemeClr val="tx2"/>
                </a:solidFill>
              </a:rPr>
              <a:t>;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1" name="Pravokotnik 10"/>
          <p:cNvSpPr/>
          <p:nvPr/>
        </p:nvSpPr>
        <p:spPr>
          <a:xfrm rot="211150">
            <a:off x="4101021" y="3128717"/>
            <a:ext cx="424702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VULKAN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- </a:t>
            </a:r>
            <a:r>
              <a:rPr lang="en-US" b="1" dirty="0" err="1" smtClean="0">
                <a:solidFill>
                  <a:schemeClr val="tx2"/>
                </a:solidFill>
              </a:rPr>
              <a:t>gibalno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ponazarjamo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živali</a:t>
            </a:r>
            <a:r>
              <a:rPr lang="en-US" b="1" dirty="0" smtClean="0">
                <a:solidFill>
                  <a:schemeClr val="tx2"/>
                </a:solidFill>
              </a:rPr>
              <a:t>,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- </a:t>
            </a:r>
            <a:r>
              <a:rPr lang="en-US" b="1" dirty="0" err="1" smtClean="0">
                <a:solidFill>
                  <a:schemeClr val="tx2"/>
                </a:solidFill>
              </a:rPr>
              <a:t>plešemo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Dinozavrov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ples</a:t>
            </a:r>
            <a:r>
              <a:rPr lang="en-US" b="1" dirty="0" smtClean="0">
                <a:solidFill>
                  <a:schemeClr val="tx2"/>
                </a:solidFill>
              </a:rPr>
              <a:t>,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- </a:t>
            </a:r>
            <a:r>
              <a:rPr lang="en-US" b="1" dirty="0" err="1" smtClean="0">
                <a:solidFill>
                  <a:schemeClr val="tx2"/>
                </a:solidFill>
              </a:rPr>
              <a:t>pripovedujemo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ob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knjižnih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ilustracijah</a:t>
            </a:r>
            <a:r>
              <a:rPr lang="en-US" b="1" dirty="0" smtClean="0">
                <a:solidFill>
                  <a:schemeClr val="tx2"/>
                </a:solidFill>
              </a:rPr>
              <a:t>,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- </a:t>
            </a:r>
            <a:r>
              <a:rPr lang="en-US" b="1" dirty="0" err="1" smtClean="0">
                <a:solidFill>
                  <a:schemeClr val="tx2"/>
                </a:solidFill>
              </a:rPr>
              <a:t>sodelujemo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pri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izvedbi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fizikalnega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poizkusa</a:t>
            </a:r>
            <a:r>
              <a:rPr lang="en-US" b="1" dirty="0" smtClean="0">
                <a:solidFill>
                  <a:schemeClr val="tx2"/>
                </a:solidFill>
              </a:rPr>
              <a:t>;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2" name="Pravokotnik 11"/>
          <p:cNvSpPr/>
          <p:nvPr/>
        </p:nvSpPr>
        <p:spPr>
          <a:xfrm rot="19502600">
            <a:off x="7850920" y="4026132"/>
            <a:ext cx="44620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LAVA LUČKA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gibamo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se 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na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Dinozavrovem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poligonu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sodelujemo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pri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izvedbi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fizikalnega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poizkusa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Pravokotnik 12"/>
          <p:cNvSpPr/>
          <p:nvPr/>
        </p:nvSpPr>
        <p:spPr>
          <a:xfrm rot="1271678">
            <a:off x="919959" y="963548"/>
            <a:ext cx="422722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NEVIDNI GASILEC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- </a:t>
            </a:r>
            <a:r>
              <a:rPr lang="en-US" b="1" dirty="0" err="1" smtClean="0">
                <a:solidFill>
                  <a:schemeClr val="tx2"/>
                </a:solidFill>
              </a:rPr>
              <a:t>ogledamo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si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risani</a:t>
            </a:r>
            <a:r>
              <a:rPr lang="en-US" b="1" dirty="0" smtClean="0">
                <a:solidFill>
                  <a:schemeClr val="tx2"/>
                </a:solidFill>
              </a:rPr>
              <a:t> film </a:t>
            </a:r>
            <a:r>
              <a:rPr lang="en-US" b="1" dirty="0" err="1" smtClean="0">
                <a:solidFill>
                  <a:schemeClr val="tx2"/>
                </a:solidFill>
              </a:rPr>
              <a:t>Gasilec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Samo</a:t>
            </a:r>
            <a:r>
              <a:rPr lang="en-US" b="1" dirty="0" smtClean="0">
                <a:solidFill>
                  <a:schemeClr val="tx2"/>
                </a:solidFill>
              </a:rPr>
              <a:t>,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- </a:t>
            </a:r>
            <a:r>
              <a:rPr lang="en-US" b="1" dirty="0" err="1" smtClean="0">
                <a:solidFill>
                  <a:schemeClr val="tx2"/>
                </a:solidFill>
              </a:rPr>
              <a:t>pomerimo</a:t>
            </a:r>
            <a:r>
              <a:rPr lang="en-US" b="1" dirty="0" smtClean="0">
                <a:solidFill>
                  <a:schemeClr val="tx2"/>
                </a:solidFill>
              </a:rPr>
              <a:t> se v </a:t>
            </a:r>
            <a:r>
              <a:rPr lang="en-US" b="1" dirty="0" err="1" smtClean="0">
                <a:solidFill>
                  <a:schemeClr val="tx2"/>
                </a:solidFill>
              </a:rPr>
              <a:t>zadevanju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cilja</a:t>
            </a:r>
            <a:r>
              <a:rPr lang="en-US" b="1" dirty="0" smtClean="0">
                <a:solidFill>
                  <a:schemeClr val="tx2"/>
                </a:solidFill>
              </a:rPr>
              <a:t> – </a:t>
            </a:r>
            <a:r>
              <a:rPr lang="en-US" b="1" dirty="0" err="1" smtClean="0">
                <a:solidFill>
                  <a:schemeClr val="tx2"/>
                </a:solidFill>
              </a:rPr>
              <a:t>Gašenje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goreče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hiše</a:t>
            </a:r>
            <a:r>
              <a:rPr lang="en-US" b="1" dirty="0" smtClean="0">
                <a:solidFill>
                  <a:schemeClr val="tx2"/>
                </a:solidFill>
              </a:rPr>
              <a:t>,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- </a:t>
            </a:r>
            <a:r>
              <a:rPr lang="en-US" b="1" dirty="0" err="1" smtClean="0">
                <a:solidFill>
                  <a:schemeClr val="tx2"/>
                </a:solidFill>
              </a:rPr>
              <a:t>sodelujemo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pri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izvedbi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fizikalnega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poizkusa</a:t>
            </a:r>
            <a:r>
              <a:rPr lang="en-US" b="1" dirty="0" smtClean="0">
                <a:solidFill>
                  <a:schemeClr val="tx2"/>
                </a:solidFill>
              </a:rPr>
              <a:t>.  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68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176</Words>
  <Application>Microsoft Office PowerPoint</Application>
  <PresentationFormat>Širokozaslonsko</PresentationFormat>
  <Paragraphs>28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6" baseType="lpstr">
      <vt:lpstr>Arial</vt:lpstr>
      <vt:lpstr>Bernard MT Condensed</vt:lpstr>
      <vt:lpstr>Calibri</vt:lpstr>
      <vt:lpstr>Calibri Light</vt:lpstr>
      <vt:lpstr>Officeova tema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urša mak</dc:creator>
  <cp:lastModifiedBy>urša mak</cp:lastModifiedBy>
  <cp:revision>5</cp:revision>
  <dcterms:created xsi:type="dcterms:W3CDTF">2023-09-28T12:48:42Z</dcterms:created>
  <dcterms:modified xsi:type="dcterms:W3CDTF">2023-09-28T13:34:56Z</dcterms:modified>
</cp:coreProperties>
</file>